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sldIdLst>
    <p:sldId id="256" r:id="rId2"/>
    <p:sldId id="267" r:id="rId3"/>
    <p:sldId id="257" r:id="rId4"/>
    <p:sldId id="258" r:id="rId5"/>
    <p:sldId id="259" r:id="rId6"/>
    <p:sldId id="263" r:id="rId7"/>
    <p:sldId id="260" r:id="rId8"/>
    <p:sldId id="261" r:id="rId9"/>
    <p:sldId id="268" r:id="rId10"/>
    <p:sldId id="269" r:id="rId11"/>
    <p:sldId id="270" r:id="rId12"/>
    <p:sldId id="264" r:id="rId13"/>
    <p:sldId id="265"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9F91639-75C2-4B0D-A9F1-87D99776F2A8}">
          <p14:sldIdLst>
            <p14:sldId id="256"/>
            <p14:sldId id="267"/>
            <p14:sldId id="257"/>
            <p14:sldId id="258"/>
            <p14:sldId id="259"/>
            <p14:sldId id="263"/>
            <p14:sldId id="260"/>
            <p14:sldId id="261"/>
            <p14:sldId id="268"/>
            <p14:sldId id="269"/>
            <p14:sldId id="270"/>
            <p14:sldId id="264"/>
            <p14:sldId id="265"/>
            <p14:sldId id="26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DRAN GIRI" initials="IG" lastIdx="1" clrIdx="0">
    <p:extLst>
      <p:ext uri="{19B8F6BF-5375-455C-9EA6-DF929625EA0E}">
        <p15:presenceInfo xmlns:p15="http://schemas.microsoft.com/office/powerpoint/2012/main" userId="9527e2b879213e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3" name="Rectangle 22"/>
          <p:cNvSpPr/>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t>
            </a:r>
          </a:p>
        </p:txBody>
      </p:sp>
      <p:sp>
        <p:nvSpPr>
          <p:cNvPr id="10" name="Rectangle 9"/>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bg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2AED8E5B-0D98-4FE1-9B26-D1041E3A89F9}" type="datetimeFigureOut">
              <a:rPr lang="en-US" dirty="0"/>
              <a:t>2/2/2022</a:t>
            </a:fld>
            <a:endParaRPr lang="en-US" dirty="0"/>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bg2"/>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bg2"/>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4159CD-DA3A-463F-AFEF-A68838A6859B}" type="datetimeFigureOut">
              <a:rPr lang="en-US" dirty="0"/>
              <a:t>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12A925-E007-46C2-84AB-35EE10DCAD39}" type="datetimeFigureOut">
              <a:rPr lang="en-US" dirty="0"/>
              <a:t>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C2DCB-466C-4061-8D51-D3254DD77FA1}" type="datetimeFigureOut">
              <a:rPr lang="en-US" dirty="0"/>
              <a:t>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bg2">
                <a:tint val="80000"/>
                <a:shade val="100000"/>
                <a:satMod val="300000"/>
              </a:schemeClr>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blipFill dpi="0" rotWithShape="1">
            <a:blip r:embed="rId2">
              <a:alphaModFix amt="12000"/>
              <a:duotone>
                <a:schemeClr val="accent2">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t>
            </a:r>
          </a:p>
        </p:txBody>
      </p:sp>
      <p:sp>
        <p:nvSpPr>
          <p:cNvPr id="23" name="Rectangle 22"/>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bg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8642357F-39F6-401C-9FF8-3072724998F3}" type="datetimeFigureOut">
              <a:rPr lang="en-US" dirty="0"/>
              <a:t>2/2/2022</a:t>
            </a:fld>
            <a:endParaRPr lang="en-US" dirty="0"/>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bg2"/>
                </a:solidFill>
              </a:defRPr>
            </a:lvl1pPr>
          </a:lstStyle>
          <a:p>
            <a:endParaRPr lang="en-US" dirty="0"/>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bg2"/>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5DB09B-D413-414E-B13F-B1984CD8FF65}" type="datetimeFigureOut">
              <a:rPr lang="en-US" dirty="0"/>
              <a:t>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38F992-55E7-4B2D-A6F1-8C9243CBFE1B}" type="datetimeFigureOut">
              <a:rPr lang="en-US" dirty="0"/>
              <a:t>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298110-BAA6-4256-A2E5-BB66A47D2616}" type="datetimeFigureOut">
              <a:rPr lang="en-US" dirty="0"/>
              <a:t>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903892-3343-4E4E-B81B-70A099359AD2}" type="datetimeFigureOut">
              <a:rPr lang="en-US" dirty="0"/>
              <a:t>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ectangle 14"/>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5" name="Date Placeholder 4"/>
          <p:cNvSpPr>
            <a:spLocks noGrp="1"/>
          </p:cNvSpPr>
          <p:nvPr>
            <p:ph type="dt" sz="half" idx="10"/>
          </p:nvPr>
        </p:nvSpPr>
        <p:spPr/>
        <p:txBody>
          <a:bodyPr/>
          <a:lstStyle/>
          <a:p>
            <a:fld id="{00232F85-D33A-46AF-9088-5A7400C1018E}" type="datetimeFigureOut">
              <a:rPr lang="en-US" dirty="0"/>
              <a:t>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Rectangle 9"/>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rgbClr val="969696"/>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effectLst>
                  <a:outerShdw blurRad="12700" dist="3810" dir="2700000" algn="tl" rotWithShape="0">
                    <a:prstClr val="black">
                      <a:alpha val="40000"/>
                    </a:prstClr>
                  </a:outerShdw>
                </a:effectLst>
              </a:defRPr>
            </a:lvl1pPr>
          </a:lstStyle>
          <a:p>
            <a:fld id="{3EB3A624-F501-46A9-B8CA-4949E24E27C8}" type="datetimeFigureOut">
              <a:rPr lang="en-US" dirty="0"/>
              <a:t>2/2/2022</a:t>
            </a:fld>
            <a:endParaRPr lang="en-US" dirty="0"/>
          </a:p>
        </p:txBody>
      </p:sp>
      <p:sp>
        <p:nvSpPr>
          <p:cNvPr id="12" name="Footer Placeholder 11"/>
          <p:cNvSpPr>
            <a:spLocks noGrp="1"/>
          </p:cNvSpPr>
          <p:nvPr>
            <p:ph type="ftr" sz="quarter" idx="11"/>
          </p:nvPr>
        </p:nvSpPr>
        <p:spPr/>
        <p:txBody>
          <a:bodyPr/>
          <a:lstStyle>
            <a:lvl1pPr algn="r">
              <a:defRPr lang="en-US" sz="1000" kern="1200" dirty="0">
                <a:solidFill>
                  <a:schemeClr val="tx1">
                    <a:lumMod val="75000"/>
                    <a:lumOff val="25000"/>
                  </a:schemeClr>
                </a:solidFill>
                <a:effectLst>
                  <a:outerShdw blurRad="12700" dist="3810" dir="2700000" algn="tl" rotWithShape="0">
                    <a:prstClr val="black">
                      <a:alpha val="40000"/>
                    </a:prstClr>
                  </a:outerShdw>
                </a:effectLst>
                <a:latin typeface="+mn-lt"/>
                <a:ea typeface="+mn-ea"/>
                <a:cs typeface="+mn-cs"/>
              </a:defRPr>
            </a:lvl1pPr>
          </a:lstStyle>
          <a:p>
            <a:endParaRPr lang="en-US" dirty="0"/>
          </a:p>
        </p:txBody>
      </p:sp>
      <p:sp>
        <p:nvSpPr>
          <p:cNvPr id="13" name="Slide Number Placeholder 12"/>
          <p:cNvSpPr>
            <a:spLocks noGrp="1"/>
          </p:cNvSpPr>
          <p:nvPr>
            <p:ph type="sldNum" sz="quarter" idx="12"/>
          </p:nvPr>
        </p:nvSpPr>
        <p:spPr/>
        <p:txBody>
          <a:bodyPr/>
          <a:lstStyle>
            <a:lvl1pPr>
              <a:defRPr>
                <a:solidFill>
                  <a:srgbClr val="FFFFFF"/>
                </a:solidFill>
              </a:defRPr>
            </a:lvl1p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40C4D3C1-679D-44D8-8A9C-D402CE4EF569}" type="datetimeFigureOut">
              <a:rPr lang="en-US" dirty="0"/>
              <a:t>2/2/2022</a:t>
            </a:fld>
            <a:endParaRPr lang="en-US" dirty="0"/>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314667" y="6214535"/>
            <a:ext cx="1463040" cy="256032"/>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
        <p:nvSpPr>
          <p:cNvPr id="8" name="Rectangle 7"/>
          <p:cNvSpPr/>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Tree>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mp"/><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1D02F-6E42-4D54-9A7F-F493AE74D5F9}"/>
              </a:ext>
            </a:extLst>
          </p:cNvPr>
          <p:cNvSpPr>
            <a:spLocks noGrp="1"/>
          </p:cNvSpPr>
          <p:nvPr>
            <p:ph type="ctrTitle"/>
          </p:nvPr>
        </p:nvSpPr>
        <p:spPr/>
        <p:txBody>
          <a:bodyPr/>
          <a:lstStyle/>
          <a:p>
            <a:r>
              <a:rPr lang="en-US" sz="4000" dirty="0"/>
              <a:t>WELCOME TO BON VOYAGE RENTALS!</a:t>
            </a:r>
            <a:endParaRPr lang="en-IN" sz="4000" dirty="0"/>
          </a:p>
        </p:txBody>
      </p:sp>
      <p:sp>
        <p:nvSpPr>
          <p:cNvPr id="3" name="Subtitle 2">
            <a:extLst>
              <a:ext uri="{FF2B5EF4-FFF2-40B4-BE49-F238E27FC236}">
                <a16:creationId xmlns:a16="http://schemas.microsoft.com/office/drawing/2014/main" id="{F4679085-7A8D-4020-9F99-47B931ACB602}"/>
              </a:ext>
            </a:extLst>
          </p:cNvPr>
          <p:cNvSpPr>
            <a:spLocks noGrp="1"/>
          </p:cNvSpPr>
          <p:nvPr>
            <p:ph type="subTitle" idx="1"/>
          </p:nvPr>
        </p:nvSpPr>
        <p:spPr>
          <a:xfrm>
            <a:off x="1562100" y="4682062"/>
            <a:ext cx="9070848" cy="768827"/>
          </a:xfrm>
        </p:spPr>
        <p:txBody>
          <a:bodyPr>
            <a:normAutofit lnSpcReduction="10000"/>
          </a:bodyPr>
          <a:lstStyle/>
          <a:p>
            <a:r>
              <a:rPr lang="en-US" dirty="0"/>
              <a:t>Project by:</a:t>
            </a:r>
          </a:p>
          <a:p>
            <a:r>
              <a:rPr lang="en-US" dirty="0"/>
              <a:t>Lakshmi Narayanan</a:t>
            </a:r>
          </a:p>
          <a:p>
            <a:r>
              <a:rPr lang="en-US" dirty="0"/>
              <a:t>Deepika </a:t>
            </a:r>
            <a:r>
              <a:rPr lang="en-US" dirty="0" err="1"/>
              <a:t>Indran</a:t>
            </a:r>
            <a:endParaRPr lang="en-US" dirty="0"/>
          </a:p>
          <a:p>
            <a:endParaRPr lang="en-IN" dirty="0"/>
          </a:p>
        </p:txBody>
      </p:sp>
      <p:pic>
        <p:nvPicPr>
          <p:cNvPr id="5" name="Graphic 4" descr="Car">
            <a:extLst>
              <a:ext uri="{FF2B5EF4-FFF2-40B4-BE49-F238E27FC236}">
                <a16:creationId xmlns:a16="http://schemas.microsoft.com/office/drawing/2014/main" id="{8FF847E4-05D5-46B1-A0FD-8AD125B04F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45332" y="1176863"/>
            <a:ext cx="914400" cy="914400"/>
          </a:xfrm>
          <a:prstGeom prst="rect">
            <a:avLst/>
          </a:prstGeom>
        </p:spPr>
      </p:pic>
    </p:spTree>
    <p:extLst>
      <p:ext uri="{BB962C8B-B14F-4D97-AF65-F5344CB8AC3E}">
        <p14:creationId xmlns:p14="http://schemas.microsoft.com/office/powerpoint/2010/main" val="330433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AEB9B4-837B-440D-96A3-02F5BFD5FC67}"/>
              </a:ext>
            </a:extLst>
          </p:cNvPr>
          <p:cNvSpPr txBox="1"/>
          <p:nvPr/>
        </p:nvSpPr>
        <p:spPr>
          <a:xfrm>
            <a:off x="818793" y="3027284"/>
            <a:ext cx="9117367" cy="1846659"/>
          </a:xfrm>
          <a:prstGeom prst="rect">
            <a:avLst/>
          </a:prstGeom>
          <a:noFill/>
        </p:spPr>
        <p:txBody>
          <a:bodyPr wrap="square" rtlCol="0">
            <a:spAutoFit/>
          </a:bodyPr>
          <a:lstStyle/>
          <a:p>
            <a:r>
              <a:rPr lang="en-US" sz="2400" b="0" i="0" u="none" strike="noStrike" dirty="0">
                <a:effectLst/>
              </a:rPr>
              <a:t>This updates our database and changes the data in the ‘Availability’ column of the selected car,  from ‘Available’ to ‘Unavailable’. It also displays a confirmation message on the window for the user:</a:t>
            </a:r>
          </a:p>
          <a:p>
            <a:endParaRPr lang="en-US" dirty="0"/>
          </a:p>
        </p:txBody>
      </p:sp>
      <p:pic>
        <p:nvPicPr>
          <p:cNvPr id="4" name="Picture 3">
            <a:extLst>
              <a:ext uri="{FF2B5EF4-FFF2-40B4-BE49-F238E27FC236}">
                <a16:creationId xmlns:a16="http://schemas.microsoft.com/office/drawing/2014/main" id="{22D001E4-DC30-465F-B6F6-294099F9E4AF}"/>
              </a:ext>
            </a:extLst>
          </p:cNvPr>
          <p:cNvPicPr>
            <a:picLocks noChangeAspect="1"/>
          </p:cNvPicPr>
          <p:nvPr/>
        </p:nvPicPr>
        <p:blipFill>
          <a:blip r:embed="rId2"/>
          <a:stretch>
            <a:fillRect/>
          </a:stretch>
        </p:blipFill>
        <p:spPr>
          <a:xfrm>
            <a:off x="884924" y="4745959"/>
            <a:ext cx="7770806" cy="1561258"/>
          </a:xfrm>
          <a:prstGeom prst="rect">
            <a:avLst/>
          </a:prstGeom>
        </p:spPr>
      </p:pic>
      <p:sp>
        <p:nvSpPr>
          <p:cNvPr id="6" name="TextBox 5">
            <a:extLst>
              <a:ext uri="{FF2B5EF4-FFF2-40B4-BE49-F238E27FC236}">
                <a16:creationId xmlns:a16="http://schemas.microsoft.com/office/drawing/2014/main" id="{E92D8E22-E873-4D34-B18A-66F8A0BD750E}"/>
              </a:ext>
            </a:extLst>
          </p:cNvPr>
          <p:cNvSpPr txBox="1"/>
          <p:nvPr/>
        </p:nvSpPr>
        <p:spPr>
          <a:xfrm>
            <a:off x="884924" y="843379"/>
            <a:ext cx="8028257" cy="1569660"/>
          </a:xfrm>
          <a:prstGeom prst="rect">
            <a:avLst/>
          </a:prstGeom>
          <a:noFill/>
        </p:spPr>
        <p:txBody>
          <a:bodyPr wrap="square" rtlCol="0">
            <a:spAutoFit/>
          </a:bodyPr>
          <a:lstStyle/>
          <a:p>
            <a:r>
              <a:rPr lang="en-US" sz="2400" dirty="0"/>
              <a:t>The user is then required to type the name of the car in the entry box provided:</a:t>
            </a:r>
            <a:endParaRPr lang="en-IN" sz="2400" dirty="0"/>
          </a:p>
          <a:p>
            <a:endParaRPr lang="en-US" sz="2400" dirty="0"/>
          </a:p>
          <a:p>
            <a:endParaRPr lang="en-US" sz="2400" dirty="0"/>
          </a:p>
        </p:txBody>
      </p:sp>
      <p:pic>
        <p:nvPicPr>
          <p:cNvPr id="8" name="Picture 7">
            <a:extLst>
              <a:ext uri="{FF2B5EF4-FFF2-40B4-BE49-F238E27FC236}">
                <a16:creationId xmlns:a16="http://schemas.microsoft.com/office/drawing/2014/main" id="{B583B908-B85D-47BE-B892-873187F585B7}"/>
              </a:ext>
            </a:extLst>
          </p:cNvPr>
          <p:cNvPicPr>
            <a:picLocks noChangeAspect="1"/>
          </p:cNvPicPr>
          <p:nvPr/>
        </p:nvPicPr>
        <p:blipFill>
          <a:blip r:embed="rId3"/>
          <a:stretch>
            <a:fillRect/>
          </a:stretch>
        </p:blipFill>
        <p:spPr>
          <a:xfrm>
            <a:off x="971198" y="1935234"/>
            <a:ext cx="8116003" cy="784928"/>
          </a:xfrm>
          <a:prstGeom prst="rect">
            <a:avLst/>
          </a:prstGeom>
        </p:spPr>
      </p:pic>
    </p:spTree>
    <p:extLst>
      <p:ext uri="{BB962C8B-B14F-4D97-AF65-F5344CB8AC3E}">
        <p14:creationId xmlns:p14="http://schemas.microsoft.com/office/powerpoint/2010/main" val="3215742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D4CB71-3C40-4926-BEDF-8AD9AEDF4590}"/>
              </a:ext>
            </a:extLst>
          </p:cNvPr>
          <p:cNvSpPr txBox="1"/>
          <p:nvPr/>
        </p:nvSpPr>
        <p:spPr>
          <a:xfrm>
            <a:off x="656947" y="550416"/>
            <a:ext cx="10955045" cy="1569660"/>
          </a:xfrm>
          <a:prstGeom prst="rect">
            <a:avLst/>
          </a:prstGeom>
          <a:noFill/>
        </p:spPr>
        <p:txBody>
          <a:bodyPr wrap="square" rtlCol="0">
            <a:spAutoFit/>
          </a:bodyPr>
          <a:lstStyle/>
          <a:p>
            <a:r>
              <a:rPr lang="en-US" sz="2400" b="0" i="0" u="none" strike="noStrike" dirty="0">
                <a:effectLst/>
              </a:rPr>
              <a:t>If the ‘Return’ button is clicked instead of the ‘Rent’ button, a new window opens displaying options to specify the name of the car and the location at which the user wishes to return the car:</a:t>
            </a:r>
          </a:p>
          <a:p>
            <a:endParaRPr lang="en-US" sz="2400" dirty="0"/>
          </a:p>
        </p:txBody>
      </p:sp>
      <p:pic>
        <p:nvPicPr>
          <p:cNvPr id="4" name="Picture 3">
            <a:extLst>
              <a:ext uri="{FF2B5EF4-FFF2-40B4-BE49-F238E27FC236}">
                <a16:creationId xmlns:a16="http://schemas.microsoft.com/office/drawing/2014/main" id="{91316F94-89D6-43F1-A03E-2B6AC4AE0E83}"/>
              </a:ext>
            </a:extLst>
          </p:cNvPr>
          <p:cNvPicPr>
            <a:picLocks noChangeAspect="1"/>
          </p:cNvPicPr>
          <p:nvPr/>
        </p:nvPicPr>
        <p:blipFill>
          <a:blip r:embed="rId2"/>
          <a:stretch>
            <a:fillRect/>
          </a:stretch>
        </p:blipFill>
        <p:spPr>
          <a:xfrm>
            <a:off x="2664857" y="1917577"/>
            <a:ext cx="6354856" cy="4287511"/>
          </a:xfrm>
          <a:prstGeom prst="rect">
            <a:avLst/>
          </a:prstGeom>
        </p:spPr>
      </p:pic>
    </p:spTree>
    <p:extLst>
      <p:ext uri="{BB962C8B-B14F-4D97-AF65-F5344CB8AC3E}">
        <p14:creationId xmlns:p14="http://schemas.microsoft.com/office/powerpoint/2010/main" val="1031138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8F42F-A0EE-4F23-941E-2D00941883F0}"/>
              </a:ext>
            </a:extLst>
          </p:cNvPr>
          <p:cNvSpPr>
            <a:spLocks noGrp="1"/>
          </p:cNvSpPr>
          <p:nvPr>
            <p:ph idx="1"/>
          </p:nvPr>
        </p:nvSpPr>
        <p:spPr>
          <a:xfrm>
            <a:off x="1066800" y="642595"/>
            <a:ext cx="10058400" cy="5722694"/>
          </a:xfrm>
        </p:spPr>
        <p:txBody>
          <a:bodyPr>
            <a:normAutofit/>
          </a:bodyPr>
          <a:lstStyle/>
          <a:p>
            <a:r>
              <a:rPr lang="en-US" sz="2400" dirty="0"/>
              <a:t>The return window has two drop-down menus-</a:t>
            </a:r>
          </a:p>
          <a:p>
            <a:pPr lvl="1"/>
            <a:r>
              <a:rPr lang="en-US" sz="2400" dirty="0"/>
              <a:t>To choose car to return</a:t>
            </a:r>
          </a:p>
          <a:p>
            <a:pPr lvl="1"/>
            <a:r>
              <a:rPr lang="en-US" sz="2400" dirty="0"/>
              <a:t>To choose area to return at</a:t>
            </a:r>
          </a:p>
          <a:p>
            <a:pPr marL="274320" lvl="1" indent="0">
              <a:buNone/>
            </a:pPr>
            <a:endParaRPr lang="en-IN" sz="2400" dirty="0"/>
          </a:p>
          <a:p>
            <a:pPr marL="274320" lvl="1" indent="0">
              <a:buNone/>
            </a:pPr>
            <a:r>
              <a:rPr lang="en-IN" sz="2400" dirty="0"/>
              <a:t>Displaying the following options-</a:t>
            </a:r>
          </a:p>
          <a:p>
            <a:pPr marL="274320" lvl="1" indent="0">
              <a:buNone/>
            </a:pPr>
            <a:r>
              <a:rPr lang="en-IN" sz="2400" dirty="0"/>
              <a:t>                </a:t>
            </a:r>
          </a:p>
          <a:p>
            <a:pPr marL="274320" lvl="1" indent="0">
              <a:buNone/>
            </a:pPr>
            <a:endParaRPr lang="en-US" sz="2400" dirty="0"/>
          </a:p>
        </p:txBody>
      </p:sp>
      <p:pic>
        <p:nvPicPr>
          <p:cNvPr id="9" name="Picture 8">
            <a:extLst>
              <a:ext uri="{FF2B5EF4-FFF2-40B4-BE49-F238E27FC236}">
                <a16:creationId xmlns:a16="http://schemas.microsoft.com/office/drawing/2014/main" id="{1AE757FD-72AA-4B45-A43B-9C9BCFFBF5BF}"/>
              </a:ext>
            </a:extLst>
          </p:cNvPr>
          <p:cNvPicPr>
            <a:picLocks noChangeAspect="1"/>
          </p:cNvPicPr>
          <p:nvPr/>
        </p:nvPicPr>
        <p:blipFill>
          <a:blip r:embed="rId2"/>
          <a:stretch>
            <a:fillRect/>
          </a:stretch>
        </p:blipFill>
        <p:spPr>
          <a:xfrm>
            <a:off x="7018017" y="2503131"/>
            <a:ext cx="1593322" cy="3712274"/>
          </a:xfrm>
          <a:prstGeom prst="rect">
            <a:avLst/>
          </a:prstGeom>
        </p:spPr>
      </p:pic>
      <p:pic>
        <p:nvPicPr>
          <p:cNvPr id="11" name="Picture 10">
            <a:extLst>
              <a:ext uri="{FF2B5EF4-FFF2-40B4-BE49-F238E27FC236}">
                <a16:creationId xmlns:a16="http://schemas.microsoft.com/office/drawing/2014/main" id="{22FD25C4-6290-47C1-850D-ABF0764DD1B9}"/>
              </a:ext>
            </a:extLst>
          </p:cNvPr>
          <p:cNvPicPr>
            <a:picLocks noChangeAspect="1"/>
          </p:cNvPicPr>
          <p:nvPr/>
        </p:nvPicPr>
        <p:blipFill>
          <a:blip r:embed="rId3"/>
          <a:stretch>
            <a:fillRect/>
          </a:stretch>
        </p:blipFill>
        <p:spPr>
          <a:xfrm>
            <a:off x="9435613" y="3258263"/>
            <a:ext cx="1593322" cy="1661123"/>
          </a:xfrm>
          <a:prstGeom prst="rect">
            <a:avLst/>
          </a:prstGeom>
        </p:spPr>
      </p:pic>
      <p:sp>
        <p:nvSpPr>
          <p:cNvPr id="6" name="Title 5">
            <a:extLst>
              <a:ext uri="{FF2B5EF4-FFF2-40B4-BE49-F238E27FC236}">
                <a16:creationId xmlns:a16="http://schemas.microsoft.com/office/drawing/2014/main" id="{6263A105-F34E-48D9-A75F-80BD0558C9D3}"/>
              </a:ext>
            </a:extLst>
          </p:cNvPr>
          <p:cNvSpPr>
            <a:spLocks noGrp="1"/>
          </p:cNvSpPr>
          <p:nvPr>
            <p:ph type="title"/>
          </p:nvPr>
        </p:nvSpPr>
        <p:spPr/>
        <p:txBody>
          <a:bodyPr/>
          <a:lstStyle/>
          <a:p>
            <a:r>
              <a:rPr lang="en-US" dirty="0"/>
              <a:t> </a:t>
            </a:r>
          </a:p>
        </p:txBody>
      </p:sp>
      <p:sp>
        <p:nvSpPr>
          <p:cNvPr id="8" name="TextBox 7">
            <a:extLst>
              <a:ext uri="{FF2B5EF4-FFF2-40B4-BE49-F238E27FC236}">
                <a16:creationId xmlns:a16="http://schemas.microsoft.com/office/drawing/2014/main" id="{8F1283BD-101F-461E-A700-E6B3877C17AE}"/>
              </a:ext>
            </a:extLst>
          </p:cNvPr>
          <p:cNvSpPr txBox="1"/>
          <p:nvPr/>
        </p:nvSpPr>
        <p:spPr>
          <a:xfrm>
            <a:off x="1328780" y="4164757"/>
            <a:ext cx="4864963" cy="1200329"/>
          </a:xfrm>
          <a:prstGeom prst="rect">
            <a:avLst/>
          </a:prstGeom>
          <a:noFill/>
        </p:spPr>
        <p:txBody>
          <a:bodyPr wrap="square" rtlCol="0">
            <a:spAutoFit/>
          </a:bodyPr>
          <a:lstStyle/>
          <a:p>
            <a:r>
              <a:rPr lang="en-US" sz="2400" dirty="0"/>
              <a:t>The user is required to select the appropriate car and location to return the car at</a:t>
            </a:r>
            <a:endParaRPr lang="en-IN" sz="2400" dirty="0"/>
          </a:p>
        </p:txBody>
      </p:sp>
    </p:spTree>
    <p:extLst>
      <p:ext uri="{BB962C8B-B14F-4D97-AF65-F5344CB8AC3E}">
        <p14:creationId xmlns:p14="http://schemas.microsoft.com/office/powerpoint/2010/main" val="3818740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16CC7E-EBF9-4FF0-8DBC-4513BCFFDDDF}"/>
              </a:ext>
            </a:extLst>
          </p:cNvPr>
          <p:cNvSpPr txBox="1"/>
          <p:nvPr/>
        </p:nvSpPr>
        <p:spPr>
          <a:xfrm>
            <a:off x="949911" y="1084260"/>
            <a:ext cx="9051522" cy="830997"/>
          </a:xfrm>
          <a:prstGeom prst="rect">
            <a:avLst/>
          </a:prstGeom>
          <a:noFill/>
        </p:spPr>
        <p:txBody>
          <a:bodyPr wrap="square" rtlCol="0">
            <a:spAutoFit/>
          </a:bodyPr>
          <a:lstStyle/>
          <a:p>
            <a:pPr rtl="0" fontAlgn="base">
              <a:spcBef>
                <a:spcPts val="0"/>
              </a:spcBef>
              <a:spcAft>
                <a:spcPts val="1000"/>
              </a:spcAft>
            </a:pPr>
            <a:r>
              <a:rPr lang="en-US" sz="2400" b="0" i="0" u="none" strike="noStrike" dirty="0">
                <a:effectLst/>
              </a:rPr>
              <a:t>The database is then updated with the newly returned car and a confirmation message is displayed on the screen:</a:t>
            </a:r>
          </a:p>
        </p:txBody>
      </p:sp>
      <p:pic>
        <p:nvPicPr>
          <p:cNvPr id="6" name="Picture 5">
            <a:extLst>
              <a:ext uri="{FF2B5EF4-FFF2-40B4-BE49-F238E27FC236}">
                <a16:creationId xmlns:a16="http://schemas.microsoft.com/office/drawing/2014/main" id="{CB8EFF85-E218-4294-A4A5-E1E76067E463}"/>
              </a:ext>
            </a:extLst>
          </p:cNvPr>
          <p:cNvPicPr>
            <a:picLocks noChangeAspect="1"/>
          </p:cNvPicPr>
          <p:nvPr/>
        </p:nvPicPr>
        <p:blipFill>
          <a:blip r:embed="rId2"/>
          <a:stretch>
            <a:fillRect/>
          </a:stretch>
        </p:blipFill>
        <p:spPr>
          <a:xfrm>
            <a:off x="2733135" y="2281510"/>
            <a:ext cx="6298663" cy="428348"/>
          </a:xfrm>
          <a:prstGeom prst="rect">
            <a:avLst/>
          </a:prstGeom>
        </p:spPr>
      </p:pic>
      <p:sp>
        <p:nvSpPr>
          <p:cNvPr id="7" name="TextBox 6">
            <a:extLst>
              <a:ext uri="{FF2B5EF4-FFF2-40B4-BE49-F238E27FC236}">
                <a16:creationId xmlns:a16="http://schemas.microsoft.com/office/drawing/2014/main" id="{D56971EA-CBA5-44F4-AD84-230868BE7913}"/>
              </a:ext>
            </a:extLst>
          </p:cNvPr>
          <p:cNvSpPr txBox="1"/>
          <p:nvPr/>
        </p:nvSpPr>
        <p:spPr>
          <a:xfrm>
            <a:off x="1022409" y="3932807"/>
            <a:ext cx="9195789" cy="830997"/>
          </a:xfrm>
          <a:prstGeom prst="rect">
            <a:avLst/>
          </a:prstGeom>
          <a:noFill/>
        </p:spPr>
        <p:txBody>
          <a:bodyPr wrap="square" rtlCol="0">
            <a:spAutoFit/>
          </a:bodyPr>
          <a:lstStyle/>
          <a:p>
            <a:r>
              <a:rPr lang="en-US" sz="2400" dirty="0"/>
              <a:t>An entry box is kept on the return window to fetch user feedback to improve services</a:t>
            </a:r>
            <a:endParaRPr lang="en-IN" sz="2400" dirty="0"/>
          </a:p>
        </p:txBody>
      </p:sp>
      <p:pic>
        <p:nvPicPr>
          <p:cNvPr id="5" name="Picture 4">
            <a:extLst>
              <a:ext uri="{FF2B5EF4-FFF2-40B4-BE49-F238E27FC236}">
                <a16:creationId xmlns:a16="http://schemas.microsoft.com/office/drawing/2014/main" id="{AB285074-8A9F-4210-9C25-2D5A75F679CC}"/>
              </a:ext>
            </a:extLst>
          </p:cNvPr>
          <p:cNvPicPr>
            <a:picLocks noChangeAspect="1"/>
          </p:cNvPicPr>
          <p:nvPr/>
        </p:nvPicPr>
        <p:blipFill>
          <a:blip r:embed="rId3"/>
          <a:stretch>
            <a:fillRect/>
          </a:stretch>
        </p:blipFill>
        <p:spPr>
          <a:xfrm>
            <a:off x="3676869" y="5058052"/>
            <a:ext cx="4252328" cy="861135"/>
          </a:xfrm>
          <a:prstGeom prst="rect">
            <a:avLst/>
          </a:prstGeom>
        </p:spPr>
      </p:pic>
    </p:spTree>
    <p:extLst>
      <p:ext uri="{BB962C8B-B14F-4D97-AF65-F5344CB8AC3E}">
        <p14:creationId xmlns:p14="http://schemas.microsoft.com/office/powerpoint/2010/main" val="1531911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CBB58-049F-4D04-A46A-6D48B81EEF87}"/>
              </a:ext>
            </a:extLst>
          </p:cNvPr>
          <p:cNvSpPr>
            <a:spLocks noGrp="1"/>
          </p:cNvSpPr>
          <p:nvPr>
            <p:ph type="ctrTitle"/>
          </p:nvPr>
        </p:nvSpPr>
        <p:spPr/>
        <p:txBody>
          <a:bodyPr/>
          <a:lstStyle/>
          <a:p>
            <a:r>
              <a:rPr lang="en-US" dirty="0"/>
              <a:t>THANK YOU!</a:t>
            </a:r>
            <a:endParaRPr lang="en-IN" dirty="0"/>
          </a:p>
        </p:txBody>
      </p:sp>
      <p:sp>
        <p:nvSpPr>
          <p:cNvPr id="3" name="Subtitle 2">
            <a:extLst>
              <a:ext uri="{FF2B5EF4-FFF2-40B4-BE49-F238E27FC236}">
                <a16:creationId xmlns:a16="http://schemas.microsoft.com/office/drawing/2014/main" id="{1C2C8AC7-B77D-431B-842E-3EF00CC1D3B4}"/>
              </a:ext>
            </a:extLst>
          </p:cNvPr>
          <p:cNvSpPr>
            <a:spLocks noGrp="1"/>
          </p:cNvSpPr>
          <p:nvPr>
            <p:ph type="subTitle" idx="1"/>
          </p:nvPr>
        </p:nvSpPr>
        <p:spPr/>
        <p:txBody>
          <a:bodyPr/>
          <a:lstStyle/>
          <a:p>
            <a:r>
              <a:rPr lang="en-IN" dirty="0"/>
              <a:t> </a:t>
            </a:r>
          </a:p>
        </p:txBody>
      </p:sp>
      <p:pic>
        <p:nvPicPr>
          <p:cNvPr id="5" name="Graphic 4" descr="Car">
            <a:extLst>
              <a:ext uri="{FF2B5EF4-FFF2-40B4-BE49-F238E27FC236}">
                <a16:creationId xmlns:a16="http://schemas.microsoft.com/office/drawing/2014/main" id="{4F69C0E1-CE73-4C08-87D1-0B27199CE3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800" y="1176863"/>
            <a:ext cx="914400" cy="914400"/>
          </a:xfrm>
          <a:prstGeom prst="rect">
            <a:avLst/>
          </a:prstGeom>
        </p:spPr>
      </p:pic>
    </p:spTree>
    <p:extLst>
      <p:ext uri="{BB962C8B-B14F-4D97-AF65-F5344CB8AC3E}">
        <p14:creationId xmlns:p14="http://schemas.microsoft.com/office/powerpoint/2010/main" val="2465480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1BB6-4A87-4463-8D36-7A53A2F2AB87}"/>
              </a:ext>
            </a:extLst>
          </p:cNvPr>
          <p:cNvSpPr>
            <a:spLocks noGrp="1"/>
          </p:cNvSpPr>
          <p:nvPr>
            <p:ph type="title"/>
          </p:nvPr>
        </p:nvSpPr>
        <p:spPr/>
        <p:txBody>
          <a:bodyPr>
            <a:normAutofit/>
          </a:bodyPr>
          <a:lstStyle/>
          <a:p>
            <a:r>
              <a:rPr lang="en-US" sz="4000" dirty="0"/>
              <a:t>INTRODUCTION</a:t>
            </a:r>
          </a:p>
        </p:txBody>
      </p:sp>
      <p:sp>
        <p:nvSpPr>
          <p:cNvPr id="3" name="Content Placeholder 2">
            <a:extLst>
              <a:ext uri="{FF2B5EF4-FFF2-40B4-BE49-F238E27FC236}">
                <a16:creationId xmlns:a16="http://schemas.microsoft.com/office/drawing/2014/main" id="{5A129A1D-2839-440C-A3C2-166E594120DF}"/>
              </a:ext>
            </a:extLst>
          </p:cNvPr>
          <p:cNvSpPr>
            <a:spLocks noGrp="1"/>
          </p:cNvSpPr>
          <p:nvPr>
            <p:ph idx="1"/>
          </p:nvPr>
        </p:nvSpPr>
        <p:spPr/>
        <p:txBody>
          <a:bodyPr/>
          <a:lstStyle/>
          <a:p>
            <a:pPr marL="0" indent="0">
              <a:buNone/>
            </a:pPr>
            <a:r>
              <a:rPr lang="en-US" sz="2400" b="0" i="0" u="none" strike="noStrike" dirty="0">
                <a:effectLst/>
              </a:rPr>
              <a:t>With youngsters increasingly viewing driving as a pleasure rather than a chore, car rentals have emerged as the perfect investment-free solution. </a:t>
            </a:r>
          </a:p>
          <a:p>
            <a:pPr marL="0" indent="0">
              <a:buNone/>
            </a:pPr>
            <a:r>
              <a:rPr lang="en-US" sz="2400" b="0" i="0" u="none" strike="noStrike" dirty="0">
                <a:effectLst/>
              </a:rPr>
              <a:t>Bon Voyage Rentals is a hassle-free and user-friendly app which provides an effective system through which you can choose your desired car within minutes. It is extremely easy to pick the rental cars as there are multiple pickup points across the city and we make it possible for you to pick your car based on your travelling needs.</a:t>
            </a:r>
            <a:endParaRPr lang="en-US" sz="3600" b="0" dirty="0">
              <a:effectLst/>
            </a:endParaRPr>
          </a:p>
          <a:p>
            <a:endParaRPr lang="en-US" dirty="0"/>
          </a:p>
        </p:txBody>
      </p:sp>
    </p:spTree>
    <p:extLst>
      <p:ext uri="{BB962C8B-B14F-4D97-AF65-F5344CB8AC3E}">
        <p14:creationId xmlns:p14="http://schemas.microsoft.com/office/powerpoint/2010/main" val="2638928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8B034-CBA7-4FE0-9C2C-C6D62B5A8D14}"/>
              </a:ext>
            </a:extLst>
          </p:cNvPr>
          <p:cNvSpPr>
            <a:spLocks noGrp="1"/>
          </p:cNvSpPr>
          <p:nvPr>
            <p:ph type="title"/>
          </p:nvPr>
        </p:nvSpPr>
        <p:spPr/>
        <p:txBody>
          <a:bodyPr>
            <a:normAutofit/>
          </a:bodyPr>
          <a:lstStyle/>
          <a:p>
            <a:r>
              <a:rPr lang="en-US" sz="3600" dirty="0"/>
              <a:t>WHAT DO WE DO?</a:t>
            </a:r>
            <a:endParaRPr lang="en-IN" sz="3600" dirty="0"/>
          </a:p>
        </p:txBody>
      </p:sp>
      <p:sp>
        <p:nvSpPr>
          <p:cNvPr id="3" name="Content Placeholder 2">
            <a:extLst>
              <a:ext uri="{FF2B5EF4-FFF2-40B4-BE49-F238E27FC236}">
                <a16:creationId xmlns:a16="http://schemas.microsoft.com/office/drawing/2014/main" id="{857A9ED1-CB37-422C-B9CD-F9859B96685A}"/>
              </a:ext>
            </a:extLst>
          </p:cNvPr>
          <p:cNvSpPr>
            <a:spLocks noGrp="1"/>
          </p:cNvSpPr>
          <p:nvPr>
            <p:ph idx="1"/>
          </p:nvPr>
        </p:nvSpPr>
        <p:spPr>
          <a:xfrm>
            <a:off x="1066800" y="2079964"/>
            <a:ext cx="10058400" cy="4409613"/>
          </a:xfrm>
        </p:spPr>
        <p:txBody>
          <a:bodyPr>
            <a:normAutofit/>
          </a:bodyPr>
          <a:lstStyle/>
          <a:p>
            <a:pPr marL="0" indent="0" rtl="0">
              <a:spcBef>
                <a:spcPts val="0"/>
              </a:spcBef>
              <a:spcAft>
                <a:spcPts val="1000"/>
              </a:spcAft>
              <a:buNone/>
            </a:pPr>
            <a:r>
              <a:rPr lang="en-US" sz="2600" b="0" i="0" u="none" strike="noStrike" dirty="0">
                <a:effectLst/>
                <a:latin typeface="MV Boli" panose="02000500030200090000" pitchFamily="2" charset="0"/>
                <a:cs typeface="MV Boli" panose="02000500030200090000" pitchFamily="2" charset="0"/>
              </a:rPr>
              <a:t>Bon Voyage Rentals is a car rental service app which helps ease the process of car rentals and returns, in Bengaluru</a:t>
            </a:r>
          </a:p>
          <a:p>
            <a:pPr marL="0" indent="0" rtl="0">
              <a:spcBef>
                <a:spcPts val="0"/>
              </a:spcBef>
              <a:spcAft>
                <a:spcPts val="1000"/>
              </a:spcAft>
              <a:buNone/>
            </a:pPr>
            <a:endParaRPr lang="en-US" sz="2600" dirty="0">
              <a:latin typeface="MV Boli" panose="02000500030200090000" pitchFamily="2" charset="0"/>
              <a:cs typeface="MV Boli" panose="02000500030200090000" pitchFamily="2" charset="0"/>
            </a:endParaRPr>
          </a:p>
          <a:p>
            <a:pPr marL="0" indent="0" rtl="0">
              <a:spcBef>
                <a:spcPts val="0"/>
              </a:spcBef>
              <a:spcAft>
                <a:spcPts val="1000"/>
              </a:spcAft>
              <a:buNone/>
            </a:pPr>
            <a:r>
              <a:rPr lang="en-US" sz="2400" b="0" i="0" u="none" strike="noStrike" dirty="0">
                <a:effectLst/>
              </a:rPr>
              <a:t>Through this app, one can easily view and select from a wide range of cars, according to their preferences. The app only handles the process of data storage and </a:t>
            </a:r>
            <a:r>
              <a:rPr lang="en-US" sz="2400" b="0" i="0" u="none" strike="noStrike" dirty="0" err="1">
                <a:effectLst/>
              </a:rPr>
              <a:t>updation</a:t>
            </a:r>
            <a:r>
              <a:rPr lang="en-US" sz="2400" b="0" i="0" u="none" strike="noStrike" dirty="0">
                <a:effectLst/>
              </a:rPr>
              <a:t> with respect to renting or returning cars. It does not provide facilities for payment transactions or real-time verifications of rents and returns.</a:t>
            </a:r>
            <a:endParaRPr lang="en-US" sz="2400" b="0" i="0" u="none" strike="noStrike" dirty="0">
              <a:effectLst/>
              <a:cs typeface="MV Boli" panose="02000500030200090000" pitchFamily="2" charset="0"/>
            </a:endParaRPr>
          </a:p>
        </p:txBody>
      </p:sp>
      <p:pic>
        <p:nvPicPr>
          <p:cNvPr id="5" name="Graphic 4" descr="Handshake">
            <a:extLst>
              <a:ext uri="{FF2B5EF4-FFF2-40B4-BE49-F238E27FC236}">
                <a16:creationId xmlns:a16="http://schemas.microsoft.com/office/drawing/2014/main" id="{EEC5E7E1-0AA6-4BA5-96A2-38F29FA3D9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800" y="961377"/>
            <a:ext cx="914400" cy="914400"/>
          </a:xfrm>
          <a:prstGeom prst="rect">
            <a:avLst/>
          </a:prstGeom>
        </p:spPr>
      </p:pic>
    </p:spTree>
    <p:extLst>
      <p:ext uri="{BB962C8B-B14F-4D97-AF65-F5344CB8AC3E}">
        <p14:creationId xmlns:p14="http://schemas.microsoft.com/office/powerpoint/2010/main" val="2315874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9A2E5-D929-4716-B01F-985BF821470A}"/>
              </a:ext>
            </a:extLst>
          </p:cNvPr>
          <p:cNvSpPr>
            <a:spLocks noGrp="1"/>
          </p:cNvSpPr>
          <p:nvPr>
            <p:ph type="title"/>
          </p:nvPr>
        </p:nvSpPr>
        <p:spPr/>
        <p:txBody>
          <a:bodyPr>
            <a:normAutofit/>
          </a:bodyPr>
          <a:lstStyle/>
          <a:p>
            <a:r>
              <a:rPr lang="en-US" sz="3600" dirty="0"/>
              <a:t>MODULES AND SOFTWARES USED:</a:t>
            </a:r>
            <a:endParaRPr lang="en-IN" sz="3600" dirty="0"/>
          </a:p>
        </p:txBody>
      </p:sp>
      <p:sp>
        <p:nvSpPr>
          <p:cNvPr id="3" name="Content Placeholder 2">
            <a:extLst>
              <a:ext uri="{FF2B5EF4-FFF2-40B4-BE49-F238E27FC236}">
                <a16:creationId xmlns:a16="http://schemas.microsoft.com/office/drawing/2014/main" id="{F05A2A99-2C54-4AA5-8534-E6DA234722AC}"/>
              </a:ext>
            </a:extLst>
          </p:cNvPr>
          <p:cNvSpPr>
            <a:spLocks noGrp="1"/>
          </p:cNvSpPr>
          <p:nvPr>
            <p:ph idx="1"/>
          </p:nvPr>
        </p:nvSpPr>
        <p:spPr/>
        <p:txBody>
          <a:bodyPr>
            <a:normAutofit/>
          </a:bodyPr>
          <a:lstStyle/>
          <a:p>
            <a:r>
              <a:rPr lang="en-US" sz="2800" dirty="0"/>
              <a:t>MySQL- A relational database management system</a:t>
            </a:r>
          </a:p>
          <a:p>
            <a:pPr lvl="1"/>
            <a:r>
              <a:rPr lang="en-US" sz="2600" dirty="0"/>
              <a:t>MySQL connector-To establish a connection between our database and python code</a:t>
            </a:r>
          </a:p>
          <a:p>
            <a:r>
              <a:rPr lang="en-US" sz="2800" dirty="0"/>
              <a:t>Python-Programming language used to make our app</a:t>
            </a:r>
          </a:p>
          <a:p>
            <a:pPr lvl="1"/>
            <a:r>
              <a:rPr lang="en-US" sz="2600" dirty="0" err="1"/>
              <a:t>Tkinter</a:t>
            </a:r>
            <a:r>
              <a:rPr lang="en-US" sz="2600" dirty="0"/>
              <a:t> Module- To make the GUI elements to improve user experience</a:t>
            </a:r>
          </a:p>
        </p:txBody>
      </p:sp>
      <p:pic>
        <p:nvPicPr>
          <p:cNvPr id="7" name="Graphic 6" descr="Document">
            <a:extLst>
              <a:ext uri="{FF2B5EF4-FFF2-40B4-BE49-F238E27FC236}">
                <a16:creationId xmlns:a16="http://schemas.microsoft.com/office/drawing/2014/main" id="{1CA43B3F-BA6F-4685-8393-7030FBC7D0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64296" y="871194"/>
            <a:ext cx="914400" cy="914400"/>
          </a:xfrm>
          <a:prstGeom prst="rect">
            <a:avLst/>
          </a:prstGeom>
        </p:spPr>
      </p:pic>
    </p:spTree>
    <p:extLst>
      <p:ext uri="{BB962C8B-B14F-4D97-AF65-F5344CB8AC3E}">
        <p14:creationId xmlns:p14="http://schemas.microsoft.com/office/powerpoint/2010/main" val="3045578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CE9E1-8293-4F4C-B846-F92398E0EA39}"/>
              </a:ext>
            </a:extLst>
          </p:cNvPr>
          <p:cNvSpPr>
            <a:spLocks noGrp="1"/>
          </p:cNvSpPr>
          <p:nvPr>
            <p:ph type="title"/>
          </p:nvPr>
        </p:nvSpPr>
        <p:spPr>
          <a:xfrm>
            <a:off x="3675888" y="731520"/>
            <a:ext cx="4840224" cy="1182090"/>
          </a:xfrm>
        </p:spPr>
        <p:txBody>
          <a:bodyPr>
            <a:normAutofit/>
          </a:bodyPr>
          <a:lstStyle/>
          <a:p>
            <a:r>
              <a:rPr lang="en-US" sz="3600" dirty="0"/>
              <a:t>PROJECT OVERVIEW:</a:t>
            </a:r>
            <a:endParaRPr lang="en-IN" sz="3600" dirty="0"/>
          </a:p>
        </p:txBody>
      </p:sp>
      <p:sp>
        <p:nvSpPr>
          <p:cNvPr id="7" name="Content Placeholder 6">
            <a:extLst>
              <a:ext uri="{FF2B5EF4-FFF2-40B4-BE49-F238E27FC236}">
                <a16:creationId xmlns:a16="http://schemas.microsoft.com/office/drawing/2014/main" id="{E7303911-63CC-448C-A466-907A94EBD28B}"/>
              </a:ext>
            </a:extLst>
          </p:cNvPr>
          <p:cNvSpPr>
            <a:spLocks noGrp="1"/>
          </p:cNvSpPr>
          <p:nvPr>
            <p:ph idx="1"/>
          </p:nvPr>
        </p:nvSpPr>
        <p:spPr>
          <a:xfrm>
            <a:off x="4087368" y="2683764"/>
            <a:ext cx="4017264" cy="2039112"/>
          </a:xfrm>
        </p:spPr>
        <p:txBody>
          <a:bodyPr>
            <a:normAutofit/>
          </a:bodyPr>
          <a:lstStyle/>
          <a:p>
            <a:r>
              <a:rPr lang="en-US" sz="3200" dirty="0"/>
              <a:t>WELCOME PAGE</a:t>
            </a:r>
          </a:p>
          <a:p>
            <a:r>
              <a:rPr lang="en-US" sz="3200" dirty="0"/>
              <a:t>RENT WINDOW</a:t>
            </a:r>
          </a:p>
          <a:p>
            <a:r>
              <a:rPr lang="en-US" sz="3200" dirty="0"/>
              <a:t>RETURN WINDOW</a:t>
            </a:r>
            <a:endParaRPr lang="en-IN" sz="3200" dirty="0"/>
          </a:p>
        </p:txBody>
      </p:sp>
    </p:spTree>
    <p:extLst>
      <p:ext uri="{BB962C8B-B14F-4D97-AF65-F5344CB8AC3E}">
        <p14:creationId xmlns:p14="http://schemas.microsoft.com/office/powerpoint/2010/main" val="3949286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71090-6D8E-45B7-8791-1FE123B7FB6A}"/>
              </a:ext>
            </a:extLst>
          </p:cNvPr>
          <p:cNvSpPr>
            <a:spLocks noGrp="1"/>
          </p:cNvSpPr>
          <p:nvPr>
            <p:ph type="title"/>
          </p:nvPr>
        </p:nvSpPr>
        <p:spPr/>
        <p:txBody>
          <a:bodyPr>
            <a:normAutofit/>
          </a:bodyPr>
          <a:lstStyle/>
          <a:p>
            <a:r>
              <a:rPr lang="en-US" sz="3600" dirty="0"/>
              <a:t>WELCOME PAGE:</a:t>
            </a:r>
            <a:endParaRPr lang="en-IN" sz="3600" dirty="0"/>
          </a:p>
        </p:txBody>
      </p:sp>
      <p:sp>
        <p:nvSpPr>
          <p:cNvPr id="3" name="Content Placeholder 2">
            <a:extLst>
              <a:ext uri="{FF2B5EF4-FFF2-40B4-BE49-F238E27FC236}">
                <a16:creationId xmlns:a16="http://schemas.microsoft.com/office/drawing/2014/main" id="{E9F17F8E-E3A7-479C-BBD9-F0C63F989619}"/>
              </a:ext>
            </a:extLst>
          </p:cNvPr>
          <p:cNvSpPr>
            <a:spLocks noGrp="1"/>
          </p:cNvSpPr>
          <p:nvPr>
            <p:ph idx="1"/>
          </p:nvPr>
        </p:nvSpPr>
        <p:spPr>
          <a:xfrm>
            <a:off x="995779" y="1589252"/>
            <a:ext cx="10058400" cy="4626154"/>
          </a:xfrm>
        </p:spPr>
        <p:txBody>
          <a:bodyPr>
            <a:normAutofit/>
          </a:bodyPr>
          <a:lstStyle/>
          <a:p>
            <a:r>
              <a:rPr lang="en-US" sz="2400" dirty="0"/>
              <a:t>The welcome page displays the name of the app and options to rent or return a car</a:t>
            </a:r>
            <a:endParaRPr lang="en-IN" sz="2400" dirty="0"/>
          </a:p>
        </p:txBody>
      </p:sp>
      <p:pic>
        <p:nvPicPr>
          <p:cNvPr id="8" name="Picture 7">
            <a:extLst>
              <a:ext uri="{FF2B5EF4-FFF2-40B4-BE49-F238E27FC236}">
                <a16:creationId xmlns:a16="http://schemas.microsoft.com/office/drawing/2014/main" id="{33F62571-9661-42A8-9234-3A6195321221}"/>
              </a:ext>
            </a:extLst>
          </p:cNvPr>
          <p:cNvPicPr>
            <a:picLocks noChangeAspect="1"/>
          </p:cNvPicPr>
          <p:nvPr/>
        </p:nvPicPr>
        <p:blipFill>
          <a:blip r:embed="rId2"/>
          <a:stretch>
            <a:fillRect/>
          </a:stretch>
        </p:blipFill>
        <p:spPr>
          <a:xfrm>
            <a:off x="2929265" y="2624892"/>
            <a:ext cx="5440283" cy="3590514"/>
          </a:xfrm>
          <a:prstGeom prst="rect">
            <a:avLst/>
          </a:prstGeom>
        </p:spPr>
      </p:pic>
    </p:spTree>
    <p:extLst>
      <p:ext uri="{BB962C8B-B14F-4D97-AF65-F5344CB8AC3E}">
        <p14:creationId xmlns:p14="http://schemas.microsoft.com/office/powerpoint/2010/main" val="2750131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8CC6D-6D77-440D-9248-9990E5C7702E}"/>
              </a:ext>
            </a:extLst>
          </p:cNvPr>
          <p:cNvSpPr>
            <a:spLocks noGrp="1"/>
          </p:cNvSpPr>
          <p:nvPr>
            <p:ph type="title"/>
          </p:nvPr>
        </p:nvSpPr>
        <p:spPr>
          <a:xfrm>
            <a:off x="968324" y="349869"/>
            <a:ext cx="10058400" cy="1371600"/>
          </a:xfrm>
        </p:spPr>
        <p:txBody>
          <a:bodyPr>
            <a:normAutofit/>
          </a:bodyPr>
          <a:lstStyle/>
          <a:p>
            <a:r>
              <a:rPr lang="en-US" sz="3600" dirty="0"/>
              <a:t>RENT WINDOW:</a:t>
            </a:r>
            <a:endParaRPr lang="en-IN" sz="3600" dirty="0"/>
          </a:p>
        </p:txBody>
      </p:sp>
      <p:sp>
        <p:nvSpPr>
          <p:cNvPr id="3" name="Content Placeholder 2">
            <a:extLst>
              <a:ext uri="{FF2B5EF4-FFF2-40B4-BE49-F238E27FC236}">
                <a16:creationId xmlns:a16="http://schemas.microsoft.com/office/drawing/2014/main" id="{9B262CCC-CF93-4296-94C5-23CA0643078E}"/>
              </a:ext>
            </a:extLst>
          </p:cNvPr>
          <p:cNvSpPr>
            <a:spLocks noGrp="1"/>
          </p:cNvSpPr>
          <p:nvPr>
            <p:ph idx="1"/>
          </p:nvPr>
        </p:nvSpPr>
        <p:spPr>
          <a:xfrm>
            <a:off x="968324" y="1365386"/>
            <a:ext cx="10058400" cy="3931920"/>
          </a:xfrm>
        </p:spPr>
        <p:txBody>
          <a:bodyPr>
            <a:normAutofit/>
          </a:bodyPr>
          <a:lstStyle/>
          <a:p>
            <a:pPr marL="0" indent="0" rtl="0" fontAlgn="base">
              <a:spcBef>
                <a:spcPts val="0"/>
              </a:spcBef>
              <a:spcAft>
                <a:spcPts val="1000"/>
              </a:spcAft>
              <a:buNone/>
            </a:pPr>
            <a:r>
              <a:rPr lang="en-US" sz="2400" b="0" i="0" u="none" strike="noStrike" dirty="0">
                <a:effectLst/>
              </a:rPr>
              <a:t>On clicking the ‘Rent’ button, a new window opens with a list of </a:t>
            </a:r>
            <a:r>
              <a:rPr lang="en-US" sz="2400" b="0" i="0" u="none" strike="noStrike" dirty="0" err="1">
                <a:effectLst/>
              </a:rPr>
              <a:t>checkbuttons</a:t>
            </a:r>
            <a:r>
              <a:rPr lang="en-US" sz="2400" b="0" i="0" u="none" strike="noStrike" dirty="0">
                <a:effectLst/>
              </a:rPr>
              <a:t>. This allows the user to select which filter they would like to apply:</a:t>
            </a:r>
          </a:p>
        </p:txBody>
      </p:sp>
      <p:pic>
        <p:nvPicPr>
          <p:cNvPr id="6" name="Picture 5">
            <a:extLst>
              <a:ext uri="{FF2B5EF4-FFF2-40B4-BE49-F238E27FC236}">
                <a16:creationId xmlns:a16="http://schemas.microsoft.com/office/drawing/2014/main" id="{D340E726-62B7-4997-87F4-8F28CC1329AF}"/>
              </a:ext>
            </a:extLst>
          </p:cNvPr>
          <p:cNvPicPr>
            <a:picLocks noChangeAspect="1"/>
          </p:cNvPicPr>
          <p:nvPr/>
        </p:nvPicPr>
        <p:blipFill>
          <a:blip r:embed="rId2"/>
          <a:stretch>
            <a:fillRect/>
          </a:stretch>
        </p:blipFill>
        <p:spPr>
          <a:xfrm>
            <a:off x="3481365" y="2507313"/>
            <a:ext cx="6719077" cy="3536828"/>
          </a:xfrm>
          <a:prstGeom prst="rect">
            <a:avLst/>
          </a:prstGeom>
        </p:spPr>
      </p:pic>
    </p:spTree>
    <p:extLst>
      <p:ext uri="{BB962C8B-B14F-4D97-AF65-F5344CB8AC3E}">
        <p14:creationId xmlns:p14="http://schemas.microsoft.com/office/powerpoint/2010/main" val="2327956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07CE84-3439-4A18-A1B9-A024C1A48955}"/>
              </a:ext>
            </a:extLst>
          </p:cNvPr>
          <p:cNvSpPr txBox="1"/>
          <p:nvPr/>
        </p:nvSpPr>
        <p:spPr>
          <a:xfrm>
            <a:off x="1260569" y="761291"/>
            <a:ext cx="4918229" cy="2190343"/>
          </a:xfrm>
          <a:prstGeom prst="rect">
            <a:avLst/>
          </a:prstGeom>
          <a:noFill/>
        </p:spPr>
        <p:txBody>
          <a:bodyPr wrap="square" rtlCol="0">
            <a:spAutoFit/>
          </a:bodyPr>
          <a:lstStyle/>
          <a:p>
            <a:pPr rtl="0" fontAlgn="base">
              <a:spcBef>
                <a:spcPts val="0"/>
              </a:spcBef>
              <a:spcAft>
                <a:spcPts val="1000"/>
              </a:spcAft>
            </a:pPr>
            <a:r>
              <a:rPr lang="en-US" sz="2000" b="0" i="0" u="none" strike="noStrike" dirty="0">
                <a:effectLst/>
              </a:rPr>
              <a:t>For example, if the ‘Pick-up Location’ filter is chosen, a list of available pick-up points is displayed as </a:t>
            </a:r>
            <a:r>
              <a:rPr lang="en-US" sz="2000" b="0" i="0" u="none" strike="noStrike" dirty="0" err="1">
                <a:effectLst/>
              </a:rPr>
              <a:t>checkbuttons</a:t>
            </a:r>
            <a:r>
              <a:rPr lang="en-US" sz="2000" b="0" i="0" u="none" strike="noStrike" dirty="0">
                <a:effectLst/>
              </a:rPr>
              <a:t>, for the user to choose from:</a:t>
            </a:r>
          </a:p>
          <a:p>
            <a:endParaRPr lang="en-IN" sz="2800" dirty="0"/>
          </a:p>
        </p:txBody>
      </p:sp>
      <p:sp>
        <p:nvSpPr>
          <p:cNvPr id="10" name="TextBox 9">
            <a:extLst>
              <a:ext uri="{FF2B5EF4-FFF2-40B4-BE49-F238E27FC236}">
                <a16:creationId xmlns:a16="http://schemas.microsoft.com/office/drawing/2014/main" id="{F2D0E670-339C-4547-B21A-476D9B20D8C9}"/>
              </a:ext>
            </a:extLst>
          </p:cNvPr>
          <p:cNvSpPr txBox="1"/>
          <p:nvPr/>
        </p:nvSpPr>
        <p:spPr>
          <a:xfrm>
            <a:off x="1260569" y="4067831"/>
            <a:ext cx="4332302" cy="1569660"/>
          </a:xfrm>
          <a:prstGeom prst="rect">
            <a:avLst/>
          </a:prstGeom>
          <a:noFill/>
        </p:spPr>
        <p:txBody>
          <a:bodyPr wrap="square" rtlCol="0">
            <a:spAutoFit/>
          </a:bodyPr>
          <a:lstStyle/>
          <a:p>
            <a:r>
              <a:rPr lang="en-US" sz="2400" dirty="0"/>
              <a:t>Once the user sets his preferences ,a list of available cars is displayed in the form of a table-</a:t>
            </a:r>
            <a:endParaRPr lang="en-IN" sz="2400" dirty="0"/>
          </a:p>
        </p:txBody>
      </p:sp>
      <p:pic>
        <p:nvPicPr>
          <p:cNvPr id="4" name="Picture 3">
            <a:extLst>
              <a:ext uri="{FF2B5EF4-FFF2-40B4-BE49-F238E27FC236}">
                <a16:creationId xmlns:a16="http://schemas.microsoft.com/office/drawing/2014/main" id="{EDA90975-ACE6-4C10-BF9F-0686EA5DA051}"/>
              </a:ext>
            </a:extLst>
          </p:cNvPr>
          <p:cNvPicPr>
            <a:picLocks noChangeAspect="1"/>
          </p:cNvPicPr>
          <p:nvPr/>
        </p:nvPicPr>
        <p:blipFill>
          <a:blip r:embed="rId2"/>
          <a:stretch>
            <a:fillRect/>
          </a:stretch>
        </p:blipFill>
        <p:spPr>
          <a:xfrm>
            <a:off x="6745430" y="571247"/>
            <a:ext cx="4332302" cy="2857753"/>
          </a:xfrm>
          <a:prstGeom prst="rect">
            <a:avLst/>
          </a:prstGeom>
        </p:spPr>
      </p:pic>
      <p:pic>
        <p:nvPicPr>
          <p:cNvPr id="6" name="Picture 5">
            <a:extLst>
              <a:ext uri="{FF2B5EF4-FFF2-40B4-BE49-F238E27FC236}">
                <a16:creationId xmlns:a16="http://schemas.microsoft.com/office/drawing/2014/main" id="{AFCC3023-DDC2-437F-9EA4-DC2301A844F3}"/>
              </a:ext>
            </a:extLst>
          </p:cNvPr>
          <p:cNvPicPr>
            <a:picLocks noChangeAspect="1"/>
          </p:cNvPicPr>
          <p:nvPr/>
        </p:nvPicPr>
        <p:blipFill>
          <a:blip r:embed="rId3"/>
          <a:stretch>
            <a:fillRect/>
          </a:stretch>
        </p:blipFill>
        <p:spPr>
          <a:xfrm>
            <a:off x="6178798" y="3557726"/>
            <a:ext cx="5465567" cy="2835080"/>
          </a:xfrm>
          <a:prstGeom prst="rect">
            <a:avLst/>
          </a:prstGeom>
        </p:spPr>
      </p:pic>
    </p:spTree>
    <p:extLst>
      <p:ext uri="{BB962C8B-B14F-4D97-AF65-F5344CB8AC3E}">
        <p14:creationId xmlns:p14="http://schemas.microsoft.com/office/powerpoint/2010/main" val="2720299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98F567-6AA5-46BB-ACE3-99B408C7E976}"/>
              </a:ext>
            </a:extLst>
          </p:cNvPr>
          <p:cNvSpPr txBox="1"/>
          <p:nvPr/>
        </p:nvSpPr>
        <p:spPr>
          <a:xfrm>
            <a:off x="1180729" y="703178"/>
            <a:ext cx="9499107" cy="1200329"/>
          </a:xfrm>
          <a:prstGeom prst="rect">
            <a:avLst/>
          </a:prstGeom>
          <a:noFill/>
        </p:spPr>
        <p:txBody>
          <a:bodyPr wrap="square" rtlCol="0">
            <a:spAutoFit/>
          </a:bodyPr>
          <a:lstStyle/>
          <a:p>
            <a:pPr rtl="0" fontAlgn="base">
              <a:spcBef>
                <a:spcPts val="0"/>
              </a:spcBef>
              <a:spcAft>
                <a:spcPts val="1000"/>
              </a:spcAft>
            </a:pPr>
            <a:r>
              <a:rPr lang="en-US" sz="2400" b="0" i="0" u="none" strike="noStrike" dirty="0">
                <a:effectLst/>
              </a:rPr>
              <a:t>This list is selected and displayed from our database in MySQL. It can be seen that all the cars available at the pick-up location ‘Bellandur’, were displayed in the previous screenshot:</a:t>
            </a:r>
          </a:p>
        </p:txBody>
      </p:sp>
      <p:pic>
        <p:nvPicPr>
          <p:cNvPr id="4" name="Picture 3">
            <a:extLst>
              <a:ext uri="{FF2B5EF4-FFF2-40B4-BE49-F238E27FC236}">
                <a16:creationId xmlns:a16="http://schemas.microsoft.com/office/drawing/2014/main" id="{C0A6ADAE-65A5-4EF4-B52F-E4A0C872F97D}"/>
              </a:ext>
            </a:extLst>
          </p:cNvPr>
          <p:cNvPicPr>
            <a:picLocks noChangeAspect="1"/>
          </p:cNvPicPr>
          <p:nvPr/>
        </p:nvPicPr>
        <p:blipFill>
          <a:blip r:embed="rId2"/>
          <a:stretch>
            <a:fillRect/>
          </a:stretch>
        </p:blipFill>
        <p:spPr>
          <a:xfrm>
            <a:off x="2681977" y="2343704"/>
            <a:ext cx="6313026" cy="3634485"/>
          </a:xfrm>
          <a:prstGeom prst="rect">
            <a:avLst/>
          </a:prstGeom>
        </p:spPr>
      </p:pic>
    </p:spTree>
    <p:extLst>
      <p:ext uri="{BB962C8B-B14F-4D97-AF65-F5344CB8AC3E}">
        <p14:creationId xmlns:p14="http://schemas.microsoft.com/office/powerpoint/2010/main" val="39360813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373545"/>
      </a:dk2>
      <a:lt2>
        <a:srgbClr val="BCD0E0"/>
      </a:lt2>
      <a:accent1>
        <a:srgbClr val="3494BA"/>
      </a:accent1>
      <a:accent2>
        <a:srgbClr val="58B6C0"/>
      </a:accent2>
      <a:accent3>
        <a:srgbClr val="75BDA7"/>
      </a:accent3>
      <a:accent4>
        <a:srgbClr val="7A8C8E"/>
      </a:accent4>
      <a:accent5>
        <a:srgbClr val="84ACB6"/>
      </a:accent5>
      <a:accent6>
        <a:srgbClr val="6793CD"/>
      </a:accent6>
      <a:hlink>
        <a:srgbClr val="6B9F25"/>
      </a:hlink>
      <a:folHlink>
        <a:srgbClr val="9F6715"/>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913DB040-6816-4415-960D-8178C785755E}"/>
    </a:ext>
  </a:extLst>
</a:theme>
</file>

<file path=docProps/app.xml><?xml version="1.0" encoding="utf-8"?>
<Properties xmlns="http://schemas.openxmlformats.org/officeDocument/2006/extended-properties" xmlns:vt="http://schemas.openxmlformats.org/officeDocument/2006/docPropsVTypes">
  <Template>TM03457510[[fn=Savon]]</Template>
  <TotalTime>223</TotalTime>
  <Words>551</Words>
  <Application>Microsoft Office PowerPoint</Application>
  <PresentationFormat>Widescreen</PresentationFormat>
  <Paragraphs>42</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Century Gothic</vt:lpstr>
      <vt:lpstr>MV Boli</vt:lpstr>
      <vt:lpstr>Savon</vt:lpstr>
      <vt:lpstr>WELCOME TO BON VOYAGE RENTALS!</vt:lpstr>
      <vt:lpstr>INTRODUCTION</vt:lpstr>
      <vt:lpstr>WHAT DO WE DO?</vt:lpstr>
      <vt:lpstr>MODULES AND SOFTWARES USED:</vt:lpstr>
      <vt:lpstr>PROJECT OVERVIEW:</vt:lpstr>
      <vt:lpstr>WELCOME PAGE:</vt:lpstr>
      <vt:lpstr>RENT WINDOW:</vt:lpstr>
      <vt:lpstr>PowerPoint Presentation</vt:lpstr>
      <vt:lpstr>PowerPoint Presentation</vt:lpstr>
      <vt:lpstr>PowerPoint Presentation</vt:lpstr>
      <vt:lpstr>PowerPoint Presentation</vt:lpstr>
      <vt:lpstr>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BON VOYAGE RENTALS!</dc:title>
  <dc:creator>INDRAN GIRI</dc:creator>
  <cp:lastModifiedBy>Lakshmi Narayanan</cp:lastModifiedBy>
  <cp:revision>5</cp:revision>
  <dcterms:created xsi:type="dcterms:W3CDTF">2022-01-12T16:34:29Z</dcterms:created>
  <dcterms:modified xsi:type="dcterms:W3CDTF">2022-02-02T06:29:44Z</dcterms:modified>
</cp:coreProperties>
</file>